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ricolage Grotesque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ricolageGrotesqu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BricolageGrotesque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"/>
              <a:buNone/>
            </a:pPr>
            <a:r>
              <a:rPr b="1" i="0" lang="en-US" sz="44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Invasão Oculta: Ransomware e Resiliência Cibernética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Desvendando um Caso Fictício de Ataque Cibernético em uma Empresa Europeia.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6222475" y="1944582"/>
            <a:ext cx="7556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Bruno de Oliveira Santos - 8232235123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Guilherme Dourado Nascimento - 825116419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Felipe Pereira do Nascimento - 825126069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Kauane Sandes Brandão - 825113309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Stephanny Ramos Rodrigues -825123391 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Pedro Miranda Rabelo - 825243591</a:t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t/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1575435"/>
            <a:ext cx="45365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Agenda</a:t>
            </a:r>
            <a:endParaRPr b="0" i="0" sz="35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</a:t>
            </a:r>
            <a:endParaRPr b="0" i="0" sz="17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2951083"/>
            <a:ext cx="6407944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93790" y="3125391"/>
            <a:ext cx="311086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Introdução ao Cenário</a:t>
            </a:r>
            <a:endParaRPr b="0" i="0" sz="2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93790" y="3615809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 contexto da empresa e as vulnerabilidades pré-existentes.</a:t>
            </a:r>
            <a:endParaRPr b="0" i="0" sz="17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428553" y="2596050"/>
            <a:ext cx="547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428548" y="2951083"/>
            <a:ext cx="6408063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428551" y="3125400"/>
            <a:ext cx="5851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Linha do Tempo do Ataque e Motivação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428548" y="3615809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Detalhes das etapas e técnicas empregadas pelos invasores.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93811" y="4738450"/>
            <a:ext cx="487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endParaRPr b="0" i="0" sz="17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93790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 Falhas Críticas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93790" y="5758220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Análise das brechas que </a:t>
            </a: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permitem</a:t>
            </a: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a invasão.</a:t>
            </a:r>
            <a:endParaRPr b="0" i="0" sz="17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428553" y="4738450"/>
            <a:ext cx="547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Bricolage Grotesque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</a:t>
            </a:r>
            <a:r>
              <a:rPr b="0" i="0" lang="en-US" sz="175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</a:t>
            </a:r>
            <a:endParaRPr b="0" i="0" sz="17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428548" y="5093494"/>
            <a:ext cx="6408063" cy="30480"/>
          </a:xfrm>
          <a:prstGeom prst="rect">
            <a:avLst/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7428548" y="52678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Lições Aprendidas</a:t>
            </a:r>
            <a:endParaRPr b="0" i="0" sz="22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7428548" y="5758220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Recomendações e estratégias para fortalecer a segurança.</a:t>
            </a:r>
            <a:endParaRPr b="0" i="0" sz="17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740331" y="581739"/>
            <a:ext cx="9490234" cy="528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300"/>
              <a:buFont typeface="Bricolage Grotesque"/>
              <a:buNone/>
            </a:pPr>
            <a:r>
              <a:rPr b="1" i="0" lang="en-US" sz="33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Cenário da Vítima: Vulnerabilidades Expostas</a:t>
            </a:r>
            <a:endParaRPr b="0" i="0" sz="330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1109175" y="1538875"/>
            <a:ext cx="57405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empresa europeia, de porte médio, operava com uma infraestrutura de TI que, embora funcional, possuía pontos cegos críticos. A cultura de segurança interna era incipiente, priorizando a conveniência sobre a proteção.</a:t>
            </a:r>
            <a:endParaRPr b="0" i="0" sz="17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19500" y="4293700"/>
            <a:ext cx="65766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Exposição de informações de funcionários em redes sociais.</a:t>
            </a:r>
            <a:endParaRPr b="1" i="0" sz="17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619500" y="5299909"/>
            <a:ext cx="6576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Acesso a sites externos não confiáveis.</a:t>
            </a:r>
            <a:endParaRPr b="1" i="0" sz="17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619500" y="5852550"/>
            <a:ext cx="6576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Falta de segmentação de rede.</a:t>
            </a:r>
            <a:endParaRPr b="1" i="0" sz="17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619500" y="6405192"/>
            <a:ext cx="65766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b="1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Dispositivos IoT inseguros, como termostatos conectados.</a:t>
            </a:r>
            <a:endParaRPr b="1" i="0" sz="1750" u="none" cap="none" strike="noStrike"/>
          </a:p>
        </p:txBody>
      </p:sp>
      <p:pic>
        <p:nvPicPr>
          <p:cNvPr descr="preencoded.png"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076" y="1176875"/>
            <a:ext cx="6799251" cy="67992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93790" y="1408628"/>
            <a:ext cx="888480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Fase 1: Reconhecimento e Acesso Inicial</a:t>
            </a:r>
            <a:endParaRPr b="0" i="0" sz="3550" u="none" cap="none" strike="noStrike"/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2923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020604" y="3563303"/>
            <a:ext cx="32599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OSINT: Coleta de Dados</a:t>
            </a:r>
            <a:endParaRPr b="0" i="0" sz="22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020604" y="4053721"/>
            <a:ext cx="3893939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 atacante iniciou com OSINT, utilizando informações de funcionários e da empresa disponíveis publicamente para traçar perfis e identificar alvos vulneráveis. Dados de redes sociais foram cruciais.</a:t>
            </a:r>
            <a:endParaRPr b="0" i="0" sz="1750" u="none" cap="none" strike="noStrike"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42923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5368171" y="3563303"/>
            <a:ext cx="389393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Injeção de I-frame Malicioso</a:t>
            </a:r>
            <a:endParaRPr b="0" i="0" sz="220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5368171" y="4408051"/>
            <a:ext cx="389393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Um site legítimo, mas com falhas de segurança, foi comprometido com a injeção de um i-frame malicioso. Este serviu como vetor para a próxima fase do ataque.</a:t>
            </a:r>
            <a:endParaRPr b="0" i="0" sz="1750" u="none" cap="none" strike="noStrike"/>
          </a:p>
        </p:txBody>
      </p:sp>
      <p:pic>
        <p:nvPicPr>
          <p:cNvPr descr="preencoded.png"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429232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9715738" y="3563303"/>
            <a:ext cx="337268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Infecção de Funcionário</a:t>
            </a:r>
            <a:endParaRPr b="0" i="0" sz="220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9715738" y="4053721"/>
            <a:ext cx="389393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Um funcionário, ao acessar o site comprometido, teve seu computador infectado. Esta foi a porta de entrada inicial para a rede corporativa.</a:t>
            </a:r>
            <a:endParaRPr b="0" i="0" sz="17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575548" y="452199"/>
            <a:ext cx="6612612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550"/>
              <a:buFont typeface="Bricolage Grotesque"/>
              <a:buNone/>
            </a:pPr>
            <a:r>
              <a:rPr b="1" i="0" lang="en-US" sz="2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Fase 2: Movimento Lateral e Persistência</a:t>
            </a:r>
            <a:endParaRPr b="0" i="0" sz="255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1033375" y="2631259"/>
            <a:ext cx="3392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Bricolage Grotesque"/>
              <a:buNone/>
            </a:pPr>
            <a:r>
              <a:rPr b="1" i="0" lang="en-US" sz="18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Exploração da Rede Interna</a:t>
            </a:r>
            <a:endParaRPr b="0" i="0" sz="180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2191400" y="3136638"/>
            <a:ext cx="48906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2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 acesso ao computador do funcionário, o atacante explorou a falta de segmentação da rede, movendo-se lateralmente entre os sistemas. O objetivo era mapear a infraestrutura e escalar privilégios.</a:t>
            </a:r>
            <a:endParaRPr b="0" i="0" sz="2250" u="none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50" y="3147900"/>
            <a:ext cx="1933799" cy="19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9146253" y="2419147"/>
            <a:ext cx="4292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Bricolage Grotesque"/>
              <a:buNone/>
            </a:pPr>
            <a:r>
              <a:rPr b="1" i="0" lang="en-US" sz="170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Surpresa: IoT como Esconderijo</a:t>
            </a:r>
            <a:endParaRPr b="0" i="0" sz="17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9641950" y="2969700"/>
            <a:ext cx="4890600" cy="28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250"/>
              <a:buFont typeface="Montserrat"/>
              <a:buNone/>
            </a:pPr>
            <a:r>
              <a:rPr b="0" i="0" lang="en-US" sz="16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Para garantir persistência, o invasor utilizou um termostato conectado (IoT) como um ponto de acesso usando a senha padrão . Dispositivos IoT, frequentemente esquecidos na estratégia de segurança, provaram ser um elo fraco e um excelente local para ocultar-se.</a:t>
            </a:r>
            <a:endParaRPr b="0" i="0" sz="16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  <p:pic>
        <p:nvPicPr>
          <p:cNvPr descr="preencoded.png"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575" y="2969704"/>
            <a:ext cx="2290174" cy="22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4861875" y="6417450"/>
            <a:ext cx="54327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 motivação principal do ataque foi a ganância dos invasores, que buscavam explorar vulnerabilidades para obter lucro</a:t>
            </a:r>
            <a:endParaRPr sz="1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972375" y="6006450"/>
            <a:ext cx="1658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EEAEF6"/>
                </a:solidFill>
                <a:latin typeface="Montserrat"/>
                <a:ea typeface="Montserrat"/>
                <a:cs typeface="Montserrat"/>
                <a:sym typeface="Montserrat"/>
              </a:rPr>
              <a:t>Motivação</a:t>
            </a:r>
            <a:endParaRPr b="1" sz="1900">
              <a:solidFill>
                <a:srgbClr val="EEAEF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793790" y="1506855"/>
            <a:ext cx="8299252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Fase 3: O Ataque Final – Ransomware</a:t>
            </a:r>
            <a:endParaRPr b="0" i="0" sz="35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93790" y="2867620"/>
            <a:ext cx="4196358" cy="3855006"/>
          </a:xfrm>
          <a:prstGeom prst="roundRect">
            <a:avLst>
              <a:gd fmla="val 3795" name="adj"/>
            </a:avLst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93790" y="2837140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551688" y="252745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61" y="2697599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1051084" y="3434596"/>
            <a:ext cx="292869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Criptografia Massiva</a:t>
            </a:r>
            <a:endParaRPr b="0" i="0" sz="22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1051084" y="3925014"/>
            <a:ext cx="368177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Uma vez com controle suficiente e persistência garantida, o ransomware foi ativado. Ele criptografou dados críticos em toda a rede da empresa, paralisando as operações.</a:t>
            </a:r>
            <a:endParaRPr b="0" i="0" sz="17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5216962" y="2867620"/>
            <a:ext cx="4196358" cy="3855006"/>
          </a:xfrm>
          <a:prstGeom prst="roundRect">
            <a:avLst>
              <a:gd fmla="val 3795" name="adj"/>
            </a:avLst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216962" y="2837140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974860" y="252745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33" y="2697599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5474256" y="3434596"/>
            <a:ext cx="29539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Exclusão de Backups</a:t>
            </a:r>
            <a:endParaRPr b="0" i="0" sz="22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5474256" y="3925014"/>
            <a:ext cx="3681770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Para intensificar a pressão e dificultar a recuperação, o invasor também buscou e excluiu os backups online e de rede, comprometendo a capacidade de restauração da empresa.</a:t>
            </a:r>
            <a:endParaRPr b="0" i="0" sz="175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9640133" y="2867620"/>
            <a:ext cx="4196358" cy="3855006"/>
          </a:xfrm>
          <a:prstGeom prst="roundRect">
            <a:avLst>
              <a:gd fmla="val 3795" name="adj"/>
            </a:avLst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9640133" y="2837140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1398032" y="2527459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2105" y="2697599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9897427" y="3434596"/>
            <a:ext cx="32426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 Exigência do Resgate</a:t>
            </a:r>
            <a:endParaRPr b="0" i="0" sz="22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9897427" y="3925014"/>
            <a:ext cx="368177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tela dos computadores exibia uma mensagem: 75 Bitcoins, equivalente a milhões de Euros, para a descriptografia dos dados. A motivação era puramente financeira.</a:t>
            </a:r>
            <a:endParaRPr b="0" i="0" sz="17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793790" y="1352074"/>
            <a:ext cx="1049107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As Falhas Críticas que Possibilitaram a Invasão</a:t>
            </a:r>
            <a:endParaRPr b="0" i="0" sz="355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793790" y="2372678"/>
            <a:ext cx="6407944" cy="2320409"/>
          </a:xfrm>
          <a:prstGeom prst="roundRect">
            <a:avLst>
              <a:gd fmla="val 4106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" y="226706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165" y="452651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>
            <a:off x="1164431" y="2743319"/>
            <a:ext cx="50159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Gestão de Vulnerabilidades Ineficaz</a:t>
            </a:r>
            <a:endParaRPr b="0" i="0" sz="220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1164431" y="3233738"/>
            <a:ext cx="566666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Falta de escaneamento regular e correção de brechas, tanto em sistemas tradicionais quanto em dispositivos IoT.</a:t>
            </a:r>
            <a:endParaRPr b="0" i="0" sz="175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7428548" y="2372678"/>
            <a:ext cx="6408063" cy="2320409"/>
          </a:xfrm>
          <a:prstGeom prst="roundRect">
            <a:avLst>
              <a:gd fmla="val 4106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39" y="2267069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042" y="4526518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7799189" y="2743319"/>
            <a:ext cx="514659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Conscientização de Segurança Baixa</a:t>
            </a:r>
            <a:endParaRPr b="0" i="0" sz="22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7799189" y="3233738"/>
            <a:ext cx="566678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Funcionários não treinados para identificar e reportar ameaças como phishing ou sites comprometidos.</a:t>
            </a:r>
            <a:endParaRPr b="0" i="0" sz="17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793790" y="4919901"/>
            <a:ext cx="6407944" cy="1957507"/>
          </a:xfrm>
          <a:prstGeom prst="roundRect">
            <a:avLst>
              <a:gd fmla="val 4867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" y="4814292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165" y="671083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1164431" y="5290542"/>
            <a:ext cx="444043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Arquitetura de Rede Fragilizada</a:t>
            </a:r>
            <a:endParaRPr b="0" i="0" sz="220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1164431" y="5780961"/>
            <a:ext cx="566666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Ausência de segmentação de rede permitiu o movimento lateral irrestrito após o acesso inicial.</a:t>
            </a:r>
            <a:endParaRPr b="0" i="0" sz="17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428548" y="4919901"/>
            <a:ext cx="6408063" cy="1957507"/>
          </a:xfrm>
          <a:prstGeom prst="roundRect">
            <a:avLst>
              <a:gd fmla="val 4867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39" y="4814292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042" y="671083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7799189" y="5290542"/>
            <a:ext cx="44804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Estratégia de Backup Deficiente</a:t>
            </a:r>
            <a:endParaRPr b="0" i="0" sz="22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799189" y="5780961"/>
            <a:ext cx="566678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Backups não isolados ou imutáveis, tornando-os vulneráveis à exclusão pelos atacantes.</a:t>
            </a:r>
            <a:endParaRPr b="0" i="0" sz="17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834915" y="1237128"/>
            <a:ext cx="12960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Lições Aprendidas: Fortalecendo a Resiliência Cibernética</a:t>
            </a:r>
            <a:endParaRPr b="0" i="0" sz="35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793790" y="3033832"/>
            <a:ext cx="4196358" cy="3182422"/>
          </a:xfrm>
          <a:prstGeom prst="roundRect">
            <a:avLst>
              <a:gd fmla="val 2994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793790" y="3033832"/>
            <a:ext cx="121920" cy="3182422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1173004" y="329112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Segurança 360°</a:t>
            </a:r>
            <a:endParaRPr b="0" i="0" sz="22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1173004" y="3781544"/>
            <a:ext cx="355985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Implementar uma estratégia de segurança holística, que contemple desde a educação do usuário até a proteção de dispositivos IoT e segmentação de rede.</a:t>
            </a:r>
            <a:endParaRPr b="0" i="0" sz="17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5216962" y="3033832"/>
            <a:ext cx="4196358" cy="3182422"/>
          </a:xfrm>
          <a:prstGeom prst="roundRect">
            <a:avLst>
              <a:gd fmla="val 2994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5216962" y="3033832"/>
            <a:ext cx="121920" cy="3182422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5596176" y="3291126"/>
            <a:ext cx="313670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Treinamento Continuo</a:t>
            </a:r>
            <a:endParaRPr b="0" i="0" sz="22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5596176" y="3781544"/>
            <a:ext cx="355985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Capacitar funcionários para serem a primeira linha de defesa, reconhecendo e evitando ameaças comuns como engenharia social.</a:t>
            </a:r>
            <a:endParaRPr b="0" i="0" sz="17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9640133" y="3033832"/>
            <a:ext cx="4196358" cy="3182422"/>
          </a:xfrm>
          <a:prstGeom prst="roundRect">
            <a:avLst>
              <a:gd fmla="val 2994" name="adj"/>
            </a:avLst>
          </a:prstGeom>
          <a:solidFill>
            <a:srgbClr val="090E3F"/>
          </a:solidFill>
          <a:ln cap="flat" cmpd="sng" w="3047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9640133" y="3033832"/>
            <a:ext cx="121920" cy="3182422"/>
          </a:xfrm>
          <a:prstGeom prst="roundRect">
            <a:avLst>
              <a:gd fmla="val 78139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0019348" y="3291126"/>
            <a:ext cx="3559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Testes de Penetração e Varreduras</a:t>
            </a:r>
            <a:endParaRPr b="0" i="0" sz="22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10019348" y="4135874"/>
            <a:ext cx="355985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Realizar pentests e varreduras de vulnerabilidades regularmente para identificar e corrigir falhas antes dos atacantes.</a:t>
            </a:r>
            <a:endParaRPr b="0" i="0" sz="175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/>
          <p:nvPr/>
        </p:nvSpPr>
        <p:spPr>
          <a:xfrm>
            <a:off x="793790" y="1771531"/>
            <a:ext cx="1296042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3550"/>
              <a:buFont typeface="Bricolage Grotesque"/>
              <a:buNone/>
            </a:pPr>
            <a:r>
              <a:rPr b="1" i="0" lang="en-US" sz="3550" u="none" cap="none" strike="noStrike">
                <a:solidFill>
                  <a:srgbClr val="EEAEF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Lições Aprendidas: Fortalecendo a Resiliência Cibernética</a:t>
            </a:r>
            <a:endParaRPr b="0" i="0" sz="35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93790" y="2792135"/>
            <a:ext cx="4196358" cy="3665815"/>
          </a:xfrm>
          <a:prstGeom prst="roundRect">
            <a:avLst>
              <a:gd fmla="val 259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1020604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770" y="316777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1020604" y="3926205"/>
            <a:ext cx="31239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Segmentação de Rede</a:t>
            </a:r>
            <a:endParaRPr b="0" i="0" sz="220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1020604" y="4416623"/>
            <a:ext cx="37427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Dividir a rede em zonas isoladas minimiza o impacto de um acesso inicial, contendo o movimento lateral dos atacantes.</a:t>
            </a:r>
            <a:endParaRPr b="0" i="0" sz="1750" u="none" cap="none" strike="noStrike"/>
          </a:p>
        </p:txBody>
      </p:sp>
      <p:sp>
        <p:nvSpPr>
          <p:cNvPr id="209" name="Google Shape;209;p21"/>
          <p:cNvSpPr/>
          <p:nvPr/>
        </p:nvSpPr>
        <p:spPr>
          <a:xfrm>
            <a:off x="5216962" y="2792135"/>
            <a:ext cx="4196358" cy="3665815"/>
          </a:xfrm>
          <a:prstGeom prst="roundRect">
            <a:avLst>
              <a:gd fmla="val 259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443776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0942" y="316777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5443776" y="3926205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Backups Imutáveis e Off-site</a:t>
            </a:r>
            <a:endParaRPr b="0" i="0" sz="220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5443776" y="4770953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Garantir que os backups sejam protegidos contra exclusão e mantidos em locais seguros e desconectados da rede principal.</a:t>
            </a:r>
            <a:endParaRPr b="0" i="0" sz="1750" u="none" cap="none" strike="noStrike"/>
          </a:p>
        </p:txBody>
      </p:sp>
      <p:sp>
        <p:nvSpPr>
          <p:cNvPr id="214" name="Google Shape;214;p21"/>
          <p:cNvSpPr/>
          <p:nvPr/>
        </p:nvSpPr>
        <p:spPr>
          <a:xfrm>
            <a:off x="9640133" y="2792135"/>
            <a:ext cx="4196358" cy="3665815"/>
          </a:xfrm>
          <a:prstGeom prst="roundRect">
            <a:avLst>
              <a:gd fmla="val 2599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9866948" y="301894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4114" y="316777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9866948" y="3926205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200"/>
              <a:buFont typeface="Bricolage Grotesque"/>
              <a:buNone/>
            </a:pPr>
            <a:r>
              <a:rPr b="1" i="0" lang="en-US" sz="2200" u="none" cap="none" strike="noStrike">
                <a:solidFill>
                  <a:srgbClr val="E5DCE6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Plano de Resposta a Incidentes</a:t>
            </a:r>
            <a:endParaRPr b="0" i="0" sz="220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9866948" y="4770953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Ter um plano claro e testado para reagir rapidamente a incidentes, minimizando danos e acelerando a recuperação.</a:t>
            </a:r>
            <a:endParaRPr b="0" i="0" sz="1750" u="none" cap="none" strike="noStrike"/>
          </a:p>
        </p:txBody>
      </p:sp>
      <p:sp>
        <p:nvSpPr>
          <p:cNvPr id="219" name="Google Shape;219;p21"/>
          <p:cNvSpPr/>
          <p:nvPr/>
        </p:nvSpPr>
        <p:spPr>
          <a:xfrm>
            <a:off x="12696450" y="7548600"/>
            <a:ext cx="1933800" cy="6810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0E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